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Default Extension="gif" ContentType="image/gif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61" r:id="rId2"/>
    <p:sldId id="262" r:id="rId3"/>
    <p:sldId id="256" r:id="rId4"/>
    <p:sldId id="257" r:id="rId5"/>
    <p:sldId id="259" r:id="rId6"/>
    <p:sldId id="258" r:id="rId7"/>
    <p:sldId id="263" r:id="rId8"/>
    <p:sldId id="264" r:id="rId9"/>
    <p:sldId id="260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loop="1" showNarration="1">
    <p:browse/>
    <p:sldAll/>
    <p:penClr>
      <a:schemeClr val="tx1"/>
    </p:penClr>
  </p:showPr>
  <p:clrMru>
    <a:srgbClr val="CCFF66"/>
    <a:srgbClr val="FF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-1416" y="-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presProps" Target="presProp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printerSettings" Target="printerSettings/printerSettings1.bin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19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F63F-556C-2546-8006-5B8701104799}" type="datetimeFigureOut">
              <a:rPr lang="en-US" smtClean="0"/>
              <a:pPr/>
              <a:t>1/4/10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09AC9-6E67-9946-9A55-5998189B10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F63F-556C-2546-8006-5B8701104799}" type="datetimeFigureOut">
              <a:rPr lang="en-US" smtClean="0"/>
              <a:pPr/>
              <a:t>1/4/10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09AC9-6E67-9946-9A55-5998189B10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F63F-556C-2546-8006-5B8701104799}" type="datetimeFigureOut">
              <a:rPr lang="en-US" smtClean="0"/>
              <a:pPr/>
              <a:t>1/4/10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09AC9-6E67-9946-9A55-5998189B10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F63F-556C-2546-8006-5B8701104799}" type="datetimeFigureOut">
              <a:rPr lang="en-US" smtClean="0"/>
              <a:pPr/>
              <a:t>1/4/10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09AC9-6E67-9946-9A55-5998189B10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F63F-556C-2546-8006-5B8701104799}" type="datetimeFigureOut">
              <a:rPr lang="en-US" smtClean="0"/>
              <a:pPr/>
              <a:t>1/4/10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09AC9-6E67-9946-9A55-5998189B10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F63F-556C-2546-8006-5B8701104799}" type="datetimeFigureOut">
              <a:rPr lang="en-US" smtClean="0"/>
              <a:pPr/>
              <a:t>1/4/10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09AC9-6E67-9946-9A55-5998189B10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F63F-556C-2546-8006-5B8701104799}" type="datetimeFigureOut">
              <a:rPr lang="en-US" smtClean="0"/>
              <a:pPr/>
              <a:t>1/4/10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09AC9-6E67-9946-9A55-5998189B10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F63F-556C-2546-8006-5B8701104799}" type="datetimeFigureOut">
              <a:rPr lang="en-US" smtClean="0"/>
              <a:pPr/>
              <a:t>1/4/10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09AC9-6E67-9946-9A55-5998189B10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F63F-556C-2546-8006-5B8701104799}" type="datetimeFigureOut">
              <a:rPr lang="en-US" smtClean="0"/>
              <a:pPr/>
              <a:t>1/4/10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09AC9-6E67-9946-9A55-5998189B10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F63F-556C-2546-8006-5B8701104799}" type="datetimeFigureOut">
              <a:rPr lang="en-US" smtClean="0"/>
              <a:pPr/>
              <a:t>1/4/10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09AC9-6E67-9946-9A55-5998189B10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AF63F-556C-2546-8006-5B8701104799}" type="datetimeFigureOut">
              <a:rPr lang="en-US" smtClean="0"/>
              <a:pPr/>
              <a:t>1/4/10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09AC9-6E67-9946-9A55-5998189B10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AF63F-556C-2546-8006-5B8701104799}" type="datetimeFigureOut">
              <a:rPr lang="en-US" smtClean="0"/>
              <a:pPr/>
              <a:t>1/4/10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09AC9-6E67-9946-9A55-5998189B10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mtClean="0"/>
              <a:t>Quick Write—</a:t>
            </a:r>
            <a:r>
              <a:rPr lang="en-US" dirty="0" smtClean="0"/>
              <a:t>Answer using the TAG IT A 3 strategy in your science notebook.</a:t>
            </a:r>
            <a:br>
              <a:rPr lang="en-US" dirty="0" smtClean="0"/>
            </a:br>
            <a:r>
              <a:rPr lang="en-US" dirty="0" smtClean="0"/>
              <a:t>Section 3 Pp. 14-20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2993" y="2599210"/>
            <a:ext cx="8229600" cy="4525963"/>
          </a:xfrm>
        </p:spPr>
        <p:txBody>
          <a:bodyPr/>
          <a:lstStyle/>
          <a:p>
            <a:r>
              <a:rPr lang="en-US" dirty="0" smtClean="0"/>
              <a:t>Why are different stars/constellations visible in the sky depending on the season?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Year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distance light travels in one year. </a:t>
            </a:r>
          </a:p>
          <a:p>
            <a:r>
              <a:rPr lang="en-US" dirty="0" smtClean="0"/>
              <a:t>A beam of light can travel 300,000 km/sec </a:t>
            </a:r>
          </a:p>
          <a:p>
            <a:r>
              <a:rPr lang="en-US" dirty="0" smtClean="0"/>
              <a:t>1 light year= 9.47 x 10</a:t>
            </a:r>
            <a:r>
              <a:rPr lang="en-US" dirty="0" smtClean="0">
                <a:latin typeface="ＭＳ ゴシック"/>
                <a:ea typeface="ＭＳ ゴシック"/>
                <a:cs typeface="ＭＳ ゴシック"/>
              </a:rPr>
              <a:t>∧</a:t>
            </a:r>
            <a:r>
              <a:rPr lang="en-US" dirty="0" smtClean="0"/>
              <a:t>12km</a:t>
            </a:r>
          </a:p>
          <a:p>
            <a:r>
              <a:rPr lang="en-US" dirty="0" smtClean="0"/>
              <a:t>Farthest object we can observe is 10 billion light years away.</a:t>
            </a:r>
          </a:p>
          <a:p>
            <a:r>
              <a:rPr lang="en-US" dirty="0" smtClean="0"/>
              <a:t>*Refer to figure 7---page 19 (Scale in the Universe)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As an object moves away from an observer at a high speed, the light from the object appears redder. ---redshift</a:t>
            </a:r>
          </a:p>
          <a:p>
            <a:r>
              <a:rPr lang="en-US" dirty="0" smtClean="0"/>
              <a:t>As the object moves toward the observer, the light from the object appears blue.---blueshift</a:t>
            </a:r>
          </a:p>
          <a:p>
            <a:r>
              <a:rPr lang="en-US" dirty="0" smtClean="0"/>
              <a:t>Evidence of redshift and blueshift indicate that the universe is expanding.</a:t>
            </a:r>
          </a:p>
          <a:p>
            <a:r>
              <a:rPr lang="en-US" dirty="0" smtClean="0"/>
              <a:t>Evidence of redshift indicates that the universe is expanding.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 and Blue Shift</a:t>
            </a:r>
            <a:endParaRPr lang="en-US" dirty="0"/>
          </a:p>
        </p:txBody>
      </p:sp>
      <p:pic>
        <p:nvPicPr>
          <p:cNvPr id="4" name="Content Placeholder 3" descr="images-2.jpeg"/>
          <p:cNvPicPr>
            <a:picLocks noGrp="1" noChangeAspect="1"/>
          </p:cNvPicPr>
          <p:nvPr>
            <p:ph idx="1"/>
          </p:nvPr>
        </p:nvPicPr>
        <p:blipFill>
          <a:blip r:embed="rId2"/>
          <a:srcRect l="-18363" r="-18363"/>
          <a:stretch>
            <a:fillRect/>
          </a:stretch>
        </p:blipFill>
        <p:spPr/>
      </p:pic>
      <p:pic>
        <p:nvPicPr>
          <p:cNvPr id="5" name="Picture 4" descr="images-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3464" y="3995673"/>
            <a:ext cx="1231900" cy="168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write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would an indication of blueshift indicate to scientists?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Warm Up—Answer using the TAG IT A 3 strategy in your science notebook.</a:t>
            </a:r>
            <a:br>
              <a:rPr lang="en-US" dirty="0" smtClean="0"/>
            </a:br>
            <a:r>
              <a:rPr lang="en-US" dirty="0" smtClean="0"/>
              <a:t>Section 3 Pp. 14-20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2993" y="2599210"/>
            <a:ext cx="8229600" cy="4525963"/>
          </a:xfrm>
        </p:spPr>
        <p:txBody>
          <a:bodyPr/>
          <a:lstStyle/>
          <a:p>
            <a:r>
              <a:rPr lang="en-US" dirty="0" smtClean="0"/>
              <a:t>Why are different stars/constellations visible in the sky depending on the season?</a:t>
            </a:r>
          </a:p>
          <a:p>
            <a:pPr lvl="1"/>
            <a:r>
              <a:rPr lang="en-US" dirty="0" smtClean="0"/>
              <a:t>The Earth travels around the sun, different areas of the universe are visible.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Section 3 </a:t>
            </a:r>
            <a:br>
              <a:rPr lang="en-US" dirty="0" smtClean="0"/>
            </a:br>
            <a:r>
              <a:rPr lang="en-US" dirty="0" smtClean="0"/>
              <a:t>Mapping the Stars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PP. 14-20</a:t>
            </a:r>
            <a:endParaRPr lang="en-US" dirty="0"/>
          </a:p>
        </p:txBody>
      </p:sp>
      <p:sp>
        <p:nvSpPr>
          <p:cNvPr id="4" name="5-Point Star 3"/>
          <p:cNvSpPr/>
          <p:nvPr/>
        </p:nvSpPr>
        <p:spPr>
          <a:xfrm>
            <a:off x="5571006" y="876839"/>
            <a:ext cx="822960" cy="822960"/>
          </a:xfrm>
          <a:prstGeom prst="star5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5-Point Star 4"/>
          <p:cNvSpPr/>
          <p:nvPr/>
        </p:nvSpPr>
        <p:spPr>
          <a:xfrm>
            <a:off x="7025210" y="1925899"/>
            <a:ext cx="822960" cy="822960"/>
          </a:xfrm>
          <a:prstGeom prst="star5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5-Point Star 5"/>
          <p:cNvSpPr/>
          <p:nvPr/>
        </p:nvSpPr>
        <p:spPr>
          <a:xfrm>
            <a:off x="7908778" y="3508692"/>
            <a:ext cx="822960" cy="822960"/>
          </a:xfrm>
          <a:prstGeom prst="star5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5-Point Star 6"/>
          <p:cNvSpPr/>
          <p:nvPr/>
        </p:nvSpPr>
        <p:spPr>
          <a:xfrm>
            <a:off x="6675465" y="4815416"/>
            <a:ext cx="822960" cy="822960"/>
          </a:xfrm>
          <a:prstGeom prst="star5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5-Point Star 7"/>
          <p:cNvSpPr/>
          <p:nvPr/>
        </p:nvSpPr>
        <p:spPr>
          <a:xfrm>
            <a:off x="4466547" y="4944248"/>
            <a:ext cx="822960" cy="822960"/>
          </a:xfrm>
          <a:prstGeom prst="star5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5-Point Star 8"/>
          <p:cNvSpPr/>
          <p:nvPr/>
        </p:nvSpPr>
        <p:spPr>
          <a:xfrm>
            <a:off x="2239222" y="4410515"/>
            <a:ext cx="822960" cy="822960"/>
          </a:xfrm>
          <a:prstGeom prst="star5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5-Point Star 9"/>
          <p:cNvSpPr/>
          <p:nvPr/>
        </p:nvSpPr>
        <p:spPr>
          <a:xfrm>
            <a:off x="932278" y="2643677"/>
            <a:ext cx="822960" cy="822960"/>
          </a:xfrm>
          <a:prstGeom prst="star5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5-Point Star 10"/>
          <p:cNvSpPr/>
          <p:nvPr/>
        </p:nvSpPr>
        <p:spPr>
          <a:xfrm>
            <a:off x="2865082" y="784817"/>
            <a:ext cx="822960" cy="822960"/>
          </a:xfrm>
          <a:prstGeom prst="star5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Constellations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Constellations are sections of the sky with recognizable star patterns.</a:t>
            </a:r>
          </a:p>
          <a:p>
            <a:r>
              <a:rPr lang="en-US" dirty="0" smtClean="0"/>
              <a:t>Helped people long ago keep track of time and used to navigate.</a:t>
            </a:r>
          </a:p>
          <a:p>
            <a:r>
              <a:rPr lang="en-US" dirty="0" smtClean="0"/>
              <a:t>Location in the sky changes season to season.</a:t>
            </a:r>
          </a:p>
          <a:p>
            <a:r>
              <a:rPr lang="en-US" dirty="0" smtClean="0"/>
              <a:t>Different constellations visible in each Hemisphere.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Dipper</a:t>
            </a:r>
            <a:endParaRPr lang="en-US" dirty="0"/>
          </a:p>
        </p:txBody>
      </p:sp>
      <p:pic>
        <p:nvPicPr>
          <p:cNvPr id="4" name="Content Placeholder 3" descr="BigDipper.gif"/>
          <p:cNvPicPr>
            <a:picLocks noGrp="1" noChangeAspect="1"/>
          </p:cNvPicPr>
          <p:nvPr>
            <p:ph idx="1"/>
          </p:nvPr>
        </p:nvPicPr>
        <p:blipFill>
          <a:blip r:embed="rId2"/>
          <a:srcRect l="-20750" r="-20750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Horizon</a:t>
            </a:r>
            <a:br>
              <a:rPr lang="en-US" dirty="0" smtClean="0"/>
            </a:br>
            <a:r>
              <a:rPr lang="en-US" dirty="0" smtClean="0"/>
              <a:t>The line where the sky and the Earth appear to meet.</a:t>
            </a:r>
            <a:endParaRPr lang="en-US" dirty="0"/>
          </a:p>
        </p:txBody>
      </p:sp>
      <p:pic>
        <p:nvPicPr>
          <p:cNvPr id="8" name="Content Placeholder 7" descr="images-1.jpeg"/>
          <p:cNvPicPr>
            <a:picLocks noGrp="1" noChangeAspect="1"/>
          </p:cNvPicPr>
          <p:nvPr>
            <p:ph idx="1"/>
          </p:nvPr>
        </p:nvPicPr>
        <p:blipFill>
          <a:blip r:embed="rId2"/>
          <a:srcRect l="-18490" r="-18490"/>
          <a:stretch>
            <a:fillRect/>
          </a:stretch>
        </p:blipFill>
        <p:spPr>
          <a:xfrm>
            <a:off x="457200" y="2004745"/>
            <a:ext cx="8229600" cy="4525963"/>
          </a:xfrm>
        </p:spPr>
      </p:pic>
      <p:sp>
        <p:nvSpPr>
          <p:cNvPr id="9" name="Left Arrow 8"/>
          <p:cNvSpPr/>
          <p:nvPr/>
        </p:nvSpPr>
        <p:spPr>
          <a:xfrm rot="18765304">
            <a:off x="6505569" y="2998781"/>
            <a:ext cx="1831246" cy="1240531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Zenith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point in the sky directly above an observer on Earth.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zenith-pic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705" y="2831541"/>
            <a:ext cx="6400800" cy="367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Altitude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object’s altitude is the angle between the object and the horizon.</a:t>
            </a:r>
            <a:endParaRPr lang="en-US" dirty="0"/>
          </a:p>
        </p:txBody>
      </p:sp>
      <p:pic>
        <p:nvPicPr>
          <p:cNvPr id="4" name="Picture 3" descr="azel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985" y="2913063"/>
            <a:ext cx="4559300" cy="321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Path of the Stars Across the Sky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the Earth spins on its axis, stars and planets appear to move.</a:t>
            </a:r>
          </a:p>
          <a:p>
            <a:r>
              <a:rPr lang="en-US" dirty="0" smtClean="0"/>
              <a:t>Circumpolar stars are stars that can be seen at all times of the night.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371</Words>
  <Application>Microsoft Macintosh PowerPoint</Application>
  <PresentationFormat>On-screen Show (4:3)</PresentationFormat>
  <Paragraphs>35</Paragraphs>
  <Slides>13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 Quick Write—Answer using the TAG IT A 3 strategy in your science notebook. Section 3 Pp. 14-20</vt:lpstr>
      <vt:lpstr> Warm Up—Answer using the TAG IT A 3 strategy in your science notebook. Section 3 Pp. 14-20</vt:lpstr>
      <vt:lpstr>Section 3  Mapping the Stars</vt:lpstr>
      <vt:lpstr>Constellations</vt:lpstr>
      <vt:lpstr>Big Dipper</vt:lpstr>
      <vt:lpstr>Horizon The line where the sky and the Earth appear to meet.</vt:lpstr>
      <vt:lpstr>Zenith</vt:lpstr>
      <vt:lpstr>Altitude</vt:lpstr>
      <vt:lpstr>The Path of the Stars Across the Sky</vt:lpstr>
      <vt:lpstr>Light Year </vt:lpstr>
      <vt:lpstr>Light</vt:lpstr>
      <vt:lpstr>Red and Blue Shift</vt:lpstr>
      <vt:lpstr>Quick write 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Warm Up—Answer using the TAG IT A 3 strategy in your science notebook. Section 3</dc:title>
  <dc:creator>hughes</dc:creator>
  <cp:lastModifiedBy>hughes</cp:lastModifiedBy>
  <cp:revision>4</cp:revision>
  <dcterms:created xsi:type="dcterms:W3CDTF">2010-01-04T18:34:43Z</dcterms:created>
  <dcterms:modified xsi:type="dcterms:W3CDTF">2010-01-04T19:40:31Z</dcterms:modified>
</cp:coreProperties>
</file>